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3" r:id="rId2"/>
    <p:sldId id="25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4BE5-B8D4-4F46-8DC6-5DA7DE31484B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973C-28D4-4C04-9262-F6CBA01F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2196F-BC44-46B0-A893-6D3E5C5B9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1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76365" y="-26706"/>
            <a:ext cx="9315635" cy="41446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CEBA4-EB94-0441-B01E-C50EE55A0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6" y="1684307"/>
            <a:ext cx="11592118" cy="2047941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C8594AB-F83D-4C18-8C4D-6C2A0E4A0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27068"/>
          <a:stretch>
            <a:fillRect/>
          </a:stretch>
        </p:blipFill>
        <p:spPr bwMode="auto">
          <a:xfrm>
            <a:off x="5275605" y="5184162"/>
            <a:ext cx="1640789" cy="7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941FF10C-7797-4A56-B1A2-69F58658D5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25" y="5184162"/>
            <a:ext cx="815540" cy="8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5EDCA55-BB37-47E0-94B7-6272D19CF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2" y="5234961"/>
            <a:ext cx="1053611" cy="8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2E647E08-99C1-479F-ADB5-C5659EACA0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49922" y="5184162"/>
            <a:ext cx="1563724" cy="7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err="1"/>
              <a:t>Healthix</a:t>
            </a:r>
            <a:r>
              <a:rPr lang="en-US" altLang="en-US" sz="1100"/>
              <a:t> is part of the </a:t>
            </a:r>
            <a:br>
              <a:rPr lang="en-US" altLang="en-US" sz="1100"/>
            </a:br>
            <a:r>
              <a:rPr lang="en-US" altLang="en-US" sz="1100"/>
              <a:t>Statewide Health </a:t>
            </a:r>
            <a:br>
              <a:rPr lang="en-US" altLang="en-US" sz="1100"/>
            </a:br>
            <a:r>
              <a:rPr lang="en-US" altLang="en-US" sz="1100"/>
              <a:t>Information Network of </a:t>
            </a:r>
            <a:br>
              <a:rPr lang="en-US" altLang="en-US" sz="1100"/>
            </a:br>
            <a:r>
              <a:rPr lang="en-US" altLang="en-US" sz="1100"/>
              <a:t>New York (SHIN-NY)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6DD91-2EAC-5444-B4EF-9B9BB7548CE7}"/>
              </a:ext>
            </a:extLst>
          </p:cNvPr>
          <p:cNvSpPr/>
          <p:nvPr userDrawn="1"/>
        </p:nvSpPr>
        <p:spPr>
          <a:xfrm>
            <a:off x="0" y="-26705"/>
            <a:ext cx="2876365" cy="414469"/>
          </a:xfrm>
          <a:prstGeom prst="rect">
            <a:avLst/>
          </a:prstGeom>
          <a:solidFill>
            <a:srgbClr val="66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9061F6-612A-9D43-A7AE-56BE410C0B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7501" y="4927600"/>
            <a:ext cx="11360276" cy="130913"/>
            <a:chOff x="317500" y="4995333"/>
            <a:chExt cx="11557001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5F15AC-403E-584D-AB78-E418AED89689}"/>
                </a:ext>
              </a:extLst>
            </p:cNvPr>
            <p:cNvCxnSpPr/>
            <p:nvPr userDrawn="1"/>
          </p:nvCxnSpPr>
          <p:spPr>
            <a:xfrm>
              <a:off x="317500" y="4995333"/>
              <a:ext cx="3640667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D475BA-A45B-6440-AEAE-0237228548D6}"/>
                </a:ext>
              </a:extLst>
            </p:cNvPr>
            <p:cNvCxnSpPr/>
            <p:nvPr userDrawn="1"/>
          </p:nvCxnSpPr>
          <p:spPr>
            <a:xfrm>
              <a:off x="8233834" y="4995333"/>
              <a:ext cx="3640667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6AA785-17BB-454B-AF08-55E22C15D63C}"/>
                </a:ext>
              </a:extLst>
            </p:cNvPr>
            <p:cNvCxnSpPr/>
            <p:nvPr userDrawn="1"/>
          </p:nvCxnSpPr>
          <p:spPr>
            <a:xfrm>
              <a:off x="4275667" y="4995333"/>
              <a:ext cx="3640667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3851EC1-8C24-C841-B25C-6C4EF9400EDF}"/>
              </a:ext>
            </a:extLst>
          </p:cNvPr>
          <p:cNvSpPr/>
          <p:nvPr userDrawn="1"/>
        </p:nvSpPr>
        <p:spPr>
          <a:xfrm>
            <a:off x="1" y="6595594"/>
            <a:ext cx="12192000" cy="2624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045BC-AF50-40FA-B161-683419CC1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277" y="62861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D10223-15BE-4FE6-8085-EA38052EE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16205"/>
            <a:ext cx="10058400" cy="476869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16205"/>
            <a:ext cx="10058400" cy="476869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736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416205"/>
            <a:ext cx="4937760" cy="445288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16205"/>
            <a:ext cx="4937760" cy="445289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73842"/>
            <a:ext cx="10058400" cy="73628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59749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52546"/>
            <a:ext cx="4937760" cy="37079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59749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52546"/>
            <a:ext cx="4937760" cy="37079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2247-4AEE-4F1C-91E9-42E7CF05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66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2800"/>
            </a:lvl1pPr>
            <a:lvl2pPr marL="384048" indent="-182880">
              <a:buSzPct val="135000"/>
              <a:buFont typeface="Calibri" panose="020F0502020204030204" pitchFamily="34" charset="0"/>
              <a:buChar char="•"/>
              <a:defRPr sz="2400"/>
            </a:lvl2pPr>
            <a:lvl3pPr marL="566928" indent="-182880">
              <a:buClr>
                <a:srgbClr val="0070C0"/>
              </a:buClr>
              <a:buFont typeface="Calibri" panose="020F0502020204030204" pitchFamily="34" charset="0"/>
              <a:buChar char="•"/>
              <a:defRPr sz="2000"/>
            </a:lvl3pPr>
            <a:lvl4pPr marL="749808" indent="-182880">
              <a:buClr>
                <a:srgbClr val="0070C0"/>
              </a:buClr>
              <a:buFont typeface="Calibri" panose="020F0502020204030204" pitchFamily="34" charset="0"/>
              <a:buChar char="-"/>
              <a:defRPr/>
            </a:lvl4pPr>
            <a:lvl5pPr marL="932688" indent="-182880">
              <a:buClr>
                <a:srgbClr val="0070C0"/>
              </a:buClr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F72247-4AEE-4F1C-91E9-42E7CF055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161" y="4207180"/>
            <a:ext cx="12188825" cy="243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3160" y="43376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55" y="4727448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60" y="24976"/>
            <a:ext cx="12191985" cy="4290546"/>
          </a:xfrm>
          <a:solidFill>
            <a:schemeClr val="accent6">
              <a:lumMod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455" y="5578992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D2F72247-4AEE-4F1C-91E9-42E7CF055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A9514-F4F9-4FF3-AC81-02C1A32A9C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7ACB75-A22A-49A5-AE4F-0E3C1BA4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443" y="6446837"/>
            <a:ext cx="1312025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D2F72247-4AEE-4F1C-91E9-42E7CF055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66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7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6205"/>
            <a:ext cx="10058400" cy="44528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43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F72247-4AEE-4F1C-91E9-42E7CF0558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0C3CB-7925-423C-9A00-B2B42D77A5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095" y="6418358"/>
            <a:ext cx="140034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DF72D-1A4E-49BB-9BF9-2AB3B70B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72247-4AEE-4F1C-91E9-42E7CF0558D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209027-3667-4DC8-A7C2-8E1699A65B42}"/>
              </a:ext>
            </a:extLst>
          </p:cNvPr>
          <p:cNvSpPr txBox="1">
            <a:spLocks/>
          </p:cNvSpPr>
          <p:nvPr/>
        </p:nvSpPr>
        <p:spPr>
          <a:xfrm>
            <a:off x="2990242" y="3890473"/>
            <a:ext cx="6593508" cy="1223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Board Meeting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December 3, 2025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94DEE-035C-4EB6-952E-567722BC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60" y="5223893"/>
            <a:ext cx="1983194" cy="7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21CE-843B-41E1-989C-35DE7000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25" y="416229"/>
            <a:ext cx="4469363" cy="817368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E081D-20BA-4C9A-B2D5-65BD7C4F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72247-4AEE-4F1C-91E9-42E7CF0558D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7A2BC7-AD68-4E51-B07D-8AA8111F0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33597"/>
            <a:ext cx="5674810" cy="386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marR="0" lvl="1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Lato" pitchFamily="34" charset="0"/>
              </a:rPr>
              <a:t>Topic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Lato" pitchFamily="34" charset="0"/>
              </a:rPr>
              <a:t>				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Lato" pitchFamily="34" charset="0"/>
              </a:rPr>
              <a:t>Slide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Approvals: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Minutes of Sept. 4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Committee Approvals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2025 Healthix Budget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Chairperson’s Welcome		3	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Committee Assignments		4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Financial Overview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	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5-10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Finance Committee Recommendation		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Company Goals			11-12	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Backup Slides			13-17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F69EC-3C2D-44A8-8D52-835CF910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811" y="0"/>
            <a:ext cx="6517189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3805"/>
      </p:ext>
    </p:extLst>
  </p:cSld>
  <p:clrMapOvr>
    <a:masterClrMapping/>
  </p:clrMapOvr>
</p:sld>
</file>

<file path=ppt/theme/theme1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ix_June2020.potx" id="{5C61F292-0D37-A943-9ED5-E43F30E0EE9A}" vid="{BDF297A0-AEEA-974E-98DD-989725FF01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Courier New</vt:lpstr>
      <vt:lpstr>Roboto</vt:lpstr>
      <vt:lpstr>Wingdings</vt:lpstr>
      <vt:lpstr>2_Retrospect</vt:lpstr>
      <vt:lpstr>PowerPoint Presentation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DeStefano</dc:creator>
  <cp:lastModifiedBy>Fiemmi Gonsalves</cp:lastModifiedBy>
  <cp:revision>1</cp:revision>
  <dcterms:created xsi:type="dcterms:W3CDTF">2026-03-06T16:07:18Z</dcterms:created>
  <dcterms:modified xsi:type="dcterms:W3CDTF">2026-03-10T13:54:40Z</dcterms:modified>
</cp:coreProperties>
</file>