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4660"/>
  </p:normalViewPr>
  <p:slideViewPr>
    <p:cSldViewPr snapToGrid="0">
      <p:cViewPr varScale="1">
        <p:scale>
          <a:sx n="69" d="100"/>
          <a:sy n="69" d="100"/>
        </p:scale>
        <p:origin x="39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006699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404040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280948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006699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404040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2299552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006699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94765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006699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442855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1615810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400799"/>
            <a:ext cx="12192000" cy="457200"/>
          </a:xfrm>
          <a:custGeom>
            <a:avLst/>
            <a:gdLst/>
            <a:ahLst/>
            <a:cxnLst/>
            <a:rect l="l" t="t" r="r" b="b"/>
            <a:pathLst>
              <a:path w="12192000" h="457200">
                <a:moveTo>
                  <a:pt x="12192000" y="0"/>
                </a:moveTo>
                <a:lnTo>
                  <a:pt x="0" y="0"/>
                </a:lnTo>
                <a:lnTo>
                  <a:pt x="0" y="457199"/>
                </a:lnTo>
                <a:lnTo>
                  <a:pt x="12192000" y="4571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056D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" y="6334315"/>
            <a:ext cx="12192000" cy="66675"/>
          </a:xfrm>
          <a:custGeom>
            <a:avLst/>
            <a:gdLst/>
            <a:ahLst/>
            <a:cxnLst/>
            <a:rect l="l" t="t" r="r" b="b"/>
            <a:pathLst>
              <a:path w="12192000" h="66675">
                <a:moveTo>
                  <a:pt x="12192000" y="0"/>
                </a:moveTo>
                <a:lnTo>
                  <a:pt x="0" y="0"/>
                </a:lnTo>
                <a:lnTo>
                  <a:pt x="0" y="66484"/>
                </a:lnTo>
                <a:lnTo>
                  <a:pt x="12192000" y="66484"/>
                </a:lnTo>
                <a:lnTo>
                  <a:pt x="12192000" y="0"/>
                </a:lnTo>
                <a:close/>
              </a:path>
            </a:pathLst>
          </a:custGeom>
          <a:solidFill>
            <a:srgbClr val="66993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608055" y="6418356"/>
            <a:ext cx="1400302" cy="381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9999" y="-57531"/>
            <a:ext cx="10646156" cy="12934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006699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26135" y="1264665"/>
            <a:ext cx="10413365" cy="46907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404040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18846" y="6514980"/>
            <a:ext cx="293370" cy="234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3891979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76423" y="0"/>
            <a:ext cx="9316085" cy="387985"/>
          </a:xfrm>
          <a:custGeom>
            <a:avLst/>
            <a:gdLst/>
            <a:ahLst/>
            <a:cxnLst/>
            <a:rect l="l" t="t" r="r" b="b"/>
            <a:pathLst>
              <a:path w="9316085" h="387985">
                <a:moveTo>
                  <a:pt x="9315577" y="0"/>
                </a:moveTo>
                <a:lnTo>
                  <a:pt x="0" y="0"/>
                </a:lnTo>
                <a:lnTo>
                  <a:pt x="0" y="387730"/>
                </a:lnTo>
                <a:lnTo>
                  <a:pt x="9315577" y="387731"/>
                </a:lnTo>
                <a:lnTo>
                  <a:pt x="9315577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5598" y="1806638"/>
            <a:ext cx="11205650" cy="179683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75579" y="5227965"/>
            <a:ext cx="1618962" cy="65699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497059" y="5184152"/>
            <a:ext cx="815543" cy="815543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54676" y="5234965"/>
            <a:ext cx="1044442" cy="801785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2028825" y="5209159"/>
            <a:ext cx="137223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Healthix</a:t>
            </a:r>
            <a:r>
              <a:rPr kumimoji="0" sz="11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is</a:t>
            </a:r>
            <a:r>
              <a:rPr kumimoji="0" sz="11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part</a:t>
            </a:r>
            <a:r>
              <a:rPr kumimoji="0" sz="11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of</a:t>
            </a:r>
            <a:r>
              <a:rPr kumimoji="0" sz="11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11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the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Statewide</a:t>
            </a:r>
            <a:r>
              <a:rPr kumimoji="0" sz="11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11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Health Information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Network </a:t>
            </a:r>
            <a:r>
              <a:rPr kumimoji="0" sz="11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of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New</a:t>
            </a:r>
            <a:r>
              <a:rPr kumimoji="0" sz="1100" b="0" i="0" u="none" strike="noStrike" kern="0" cap="none" spc="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York</a:t>
            </a:r>
            <a:r>
              <a:rPr kumimoji="0" sz="11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11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(SHIN-</a:t>
            </a:r>
            <a:r>
              <a:rPr kumimoji="0" sz="11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NY)</a:t>
            </a:r>
            <a:endParaRPr kumimoji="0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0"/>
            <a:ext cx="2876550" cy="387985"/>
          </a:xfrm>
          <a:custGeom>
            <a:avLst/>
            <a:gdLst/>
            <a:ahLst/>
            <a:cxnLst/>
            <a:rect l="l" t="t" r="r" b="b"/>
            <a:pathLst>
              <a:path w="2876550" h="387985">
                <a:moveTo>
                  <a:pt x="0" y="387731"/>
                </a:moveTo>
                <a:lnTo>
                  <a:pt x="2876423" y="387730"/>
                </a:lnTo>
                <a:lnTo>
                  <a:pt x="2876423" y="0"/>
                </a:lnTo>
                <a:lnTo>
                  <a:pt x="0" y="0"/>
                </a:lnTo>
                <a:lnTo>
                  <a:pt x="0" y="387731"/>
                </a:lnTo>
                <a:close/>
              </a:path>
            </a:pathLst>
          </a:custGeom>
          <a:solidFill>
            <a:srgbClr val="669933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17500" y="4927600"/>
            <a:ext cx="3578860" cy="0"/>
          </a:xfrm>
          <a:custGeom>
            <a:avLst/>
            <a:gdLst/>
            <a:ahLst/>
            <a:cxnLst/>
            <a:rect l="l" t="t" r="r" b="b"/>
            <a:pathLst>
              <a:path w="3578860">
                <a:moveTo>
                  <a:pt x="0" y="0"/>
                </a:moveTo>
                <a:lnTo>
                  <a:pt x="3578733" y="0"/>
                </a:lnTo>
              </a:path>
            </a:pathLst>
          </a:custGeom>
          <a:ln w="19050">
            <a:solidFill>
              <a:srgbClr val="C1C1C1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099043" y="4927600"/>
            <a:ext cx="3578860" cy="0"/>
          </a:xfrm>
          <a:custGeom>
            <a:avLst/>
            <a:gdLst/>
            <a:ahLst/>
            <a:cxnLst/>
            <a:rect l="l" t="t" r="r" b="b"/>
            <a:pathLst>
              <a:path w="3578859">
                <a:moveTo>
                  <a:pt x="0" y="0"/>
                </a:moveTo>
                <a:lnTo>
                  <a:pt x="3578732" y="0"/>
                </a:lnTo>
              </a:path>
            </a:pathLst>
          </a:custGeom>
          <a:ln w="19050">
            <a:solidFill>
              <a:srgbClr val="C1C1C1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208271" y="4927600"/>
            <a:ext cx="3578860" cy="0"/>
          </a:xfrm>
          <a:custGeom>
            <a:avLst/>
            <a:gdLst/>
            <a:ahLst/>
            <a:cxnLst/>
            <a:rect l="l" t="t" r="r" b="b"/>
            <a:pathLst>
              <a:path w="3578859">
                <a:moveTo>
                  <a:pt x="0" y="0"/>
                </a:moveTo>
                <a:lnTo>
                  <a:pt x="3578732" y="0"/>
                </a:lnTo>
              </a:path>
            </a:pathLst>
          </a:custGeom>
          <a:ln w="19050">
            <a:solidFill>
              <a:srgbClr val="C1C1C1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0" y="6595591"/>
            <a:ext cx="12192000" cy="262890"/>
          </a:xfrm>
          <a:custGeom>
            <a:avLst/>
            <a:gdLst/>
            <a:ahLst/>
            <a:cxnLst/>
            <a:rect l="l" t="t" r="r" b="b"/>
            <a:pathLst>
              <a:path w="12192000" h="262890">
                <a:moveTo>
                  <a:pt x="12192000" y="0"/>
                </a:moveTo>
                <a:lnTo>
                  <a:pt x="0" y="0"/>
                </a:lnTo>
                <a:lnTo>
                  <a:pt x="0" y="262407"/>
                </a:lnTo>
                <a:lnTo>
                  <a:pt x="12192000" y="262407"/>
                </a:lnTo>
                <a:lnTo>
                  <a:pt x="12192000" y="0"/>
                </a:lnTo>
                <a:close/>
              </a:path>
            </a:pathLst>
          </a:custGeom>
          <a:solidFill>
            <a:srgbClr val="056D9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069463" y="3505657"/>
            <a:ext cx="277431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600" b="1" i="0" u="none" strike="noStrike" kern="0" cap="none" spc="-60" normalizeH="0" baseline="0" noProof="0" dirty="0">
                <a:ln>
                  <a:noFill/>
                </a:ln>
                <a:solidFill>
                  <a:srgbClr val="252525"/>
                </a:solidFill>
                <a:effectLst/>
                <a:uLnTx/>
                <a:uFillTx/>
                <a:latin typeface="Calibri"/>
                <a:cs typeface="Calibri"/>
              </a:rPr>
              <a:t>Board</a:t>
            </a:r>
            <a:r>
              <a:rPr kumimoji="0" sz="3600" b="1" i="0" u="none" strike="noStrike" kern="0" cap="none" spc="-105" normalizeH="0" baseline="0" noProof="0" dirty="0">
                <a:ln>
                  <a:noFill/>
                </a:ln>
                <a:solidFill>
                  <a:srgbClr val="252525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3600" b="1" i="0" u="none" strike="noStrike" kern="0" cap="none" spc="-40" normalizeH="0" baseline="0" noProof="0" dirty="0">
                <a:ln>
                  <a:noFill/>
                </a:ln>
                <a:solidFill>
                  <a:srgbClr val="252525"/>
                </a:solidFill>
                <a:effectLst/>
                <a:uLnTx/>
                <a:uFillTx/>
                <a:latin typeface="Calibri"/>
                <a:cs typeface="Calibri"/>
              </a:rPr>
              <a:t>Meeting</a:t>
            </a:r>
            <a:endParaRPr kumimoji="0" sz="3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069463" y="4175252"/>
            <a:ext cx="30734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17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Calibri"/>
                <a:cs typeface="Calibri"/>
              </a:rPr>
              <a:t>SEPTEMBER</a:t>
            </a:r>
            <a:r>
              <a:rPr kumimoji="0" sz="2400" b="0" i="0" u="none" strike="noStrike" kern="0" cap="none" spc="355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400" b="0" i="0" u="none" strike="noStrike" kern="0" cap="none" spc="125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Calibri"/>
                <a:cs typeface="Calibri"/>
              </a:rPr>
              <a:t>25,</a:t>
            </a:r>
            <a:r>
              <a:rPr kumimoji="0" sz="2400" b="0" i="0" u="none" strike="noStrike" kern="0" cap="none" spc="385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400" b="0" i="0" u="none" strike="noStrike" kern="0" cap="none" spc="125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Calibri"/>
                <a:cs typeface="Calibri"/>
              </a:rPr>
              <a:t>2025</a:t>
            </a:r>
            <a:endParaRPr kumimoji="0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pic>
        <p:nvPicPr>
          <p:cNvPr id="15" name="object 1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055615" y="5223890"/>
            <a:ext cx="1983232" cy="794131"/>
          </a:xfrm>
          <a:prstGeom prst="rect">
            <a:avLst/>
          </a:prstGeom>
        </p:spPr>
      </p:pic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5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sz="1400" b="1" i="0" u="none" strike="noStrike" kern="0" cap="none" spc="-5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74868" y="38"/>
            <a:ext cx="6517132" cy="633425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27682" y="535304"/>
            <a:ext cx="16192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>
                <a:solidFill>
                  <a:srgbClr val="006FC0"/>
                </a:solidFill>
                <a:latin typeface="Calibri"/>
                <a:cs typeface="Calibri"/>
              </a:rPr>
              <a:t>Agenda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5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sz="1400" b="1" i="0" u="none" strike="noStrike" kern="0" cap="none" spc="-5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51375" y="1355216"/>
            <a:ext cx="5353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000" b="1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Slide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1274673"/>
            <a:ext cx="3733800" cy="3498215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299085" marR="0" lvl="0" indent="0" defTabSz="914400" eaLnBrk="1" fontAlgn="auto" latinLnBrk="0" hangingPunct="1">
              <a:lnSpc>
                <a:spcPct val="100000"/>
              </a:lnSpc>
              <a:spcBef>
                <a:spcPts val="7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000" b="1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Topic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413384" marR="0" lvl="0" indent="-400685" defTabSz="914400" eaLnBrk="1" fontAlgn="auto" latinLnBrk="0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413384" algn="l"/>
                <a:tab pos="469900" algn="l"/>
              </a:tabLst>
              <a:defRPr/>
            </a:pPr>
            <a:r>
              <a:rPr kumimoji="0" sz="20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Approvals: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697865" marR="0" lvl="1" indent="-227965" defTabSz="914400" eaLnBrk="1" fontAlgn="auto" latinLnBrk="0" hangingPunct="1">
              <a:lnSpc>
                <a:spcPct val="100000"/>
              </a:lnSpc>
              <a:spcBef>
                <a:spcPts val="254"/>
              </a:spcBef>
              <a:spcAft>
                <a:spcPts val="0"/>
              </a:spcAft>
              <a:buClrTx/>
              <a:buSzTx/>
              <a:buFont typeface="Courier New"/>
              <a:buChar char="o"/>
              <a:tabLst>
                <a:tab pos="697865" algn="l"/>
              </a:tabLst>
              <a:defRPr/>
            </a:pPr>
            <a:r>
              <a:rPr kumimoji="0" sz="20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Minutes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697865" marR="0" lvl="1" indent="-227965" defTabSz="91440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 typeface="Courier New"/>
              <a:buChar char="o"/>
              <a:tabLst>
                <a:tab pos="697865" algn="l"/>
              </a:tabLst>
              <a:defRPr/>
            </a:pP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Board</a:t>
            </a:r>
            <a:r>
              <a:rPr kumimoji="0" sz="20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Member/Officer</a:t>
            </a:r>
            <a:r>
              <a:rPr kumimoji="0" sz="20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Votes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697865" marR="0" lvl="1" indent="-227965" defTabSz="914400" eaLnBrk="1" fontAlgn="auto" latinLnBrk="0" hangingPunct="1">
              <a:lnSpc>
                <a:spcPct val="100000"/>
              </a:lnSpc>
              <a:spcBef>
                <a:spcPts val="265"/>
              </a:spcBef>
              <a:spcAft>
                <a:spcPts val="0"/>
              </a:spcAft>
              <a:buClrTx/>
              <a:buSzTx/>
              <a:buFont typeface="Courier New"/>
              <a:buChar char="o"/>
              <a:tabLst>
                <a:tab pos="697865" algn="l"/>
              </a:tabLst>
              <a:defRPr/>
            </a:pP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Credit</a:t>
            </a:r>
            <a:r>
              <a:rPr kumimoji="0" sz="20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Line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299085" marR="0" lvl="0" indent="-286385" defTabSz="914400" eaLnBrk="1" fontAlgn="auto" latinLnBrk="0" hangingPunct="1">
              <a:lnSpc>
                <a:spcPct val="100000"/>
              </a:lnSpc>
              <a:spcBef>
                <a:spcPts val="254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99085" algn="l"/>
              </a:tabLst>
              <a:defRPr/>
            </a:pP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Chairperson’s</a:t>
            </a:r>
            <a:r>
              <a:rPr kumimoji="0" sz="2000" b="0" i="0" u="none" strike="noStrike" kern="0" cap="none" spc="-9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Update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299085" marR="0" lvl="0" indent="-286385" defTabSz="914400" eaLnBrk="1" fontAlgn="auto" latinLnBrk="0" hangingPunct="1">
              <a:lnSpc>
                <a:spcPct val="100000"/>
              </a:lnSpc>
              <a:spcBef>
                <a:spcPts val="26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99085" algn="l"/>
              </a:tabLst>
              <a:defRPr/>
            </a:pP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Financial</a:t>
            </a:r>
            <a:r>
              <a:rPr kumimoji="0" sz="2000" b="0" i="0" u="none" strike="noStrike" kern="0" cap="none" spc="-9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Overview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299085" marR="0" lvl="0" indent="-286385" defTabSz="914400" eaLnBrk="1" fontAlgn="auto" latinLnBrk="0" hangingPunct="1">
              <a:lnSpc>
                <a:spcPct val="100000"/>
              </a:lnSpc>
              <a:spcBef>
                <a:spcPts val="26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99085" algn="l"/>
              </a:tabLst>
              <a:defRPr/>
            </a:pP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Company</a:t>
            </a:r>
            <a:r>
              <a:rPr kumimoji="0" sz="20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Goals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299085" marR="0" lvl="0" indent="-286385" defTabSz="914400" eaLnBrk="1" fontAlgn="auto" latinLnBrk="0" hangingPunct="1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99085" algn="l"/>
              </a:tabLst>
              <a:defRPr/>
            </a:pP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Key</a:t>
            </a:r>
            <a:r>
              <a:rPr kumimoji="0" sz="2000" b="0" i="0" u="none" strike="noStrike" kern="0" cap="none" spc="1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Project</a:t>
            </a:r>
            <a:r>
              <a:rPr kumimoji="0" sz="2000" b="0" i="0" u="none" strike="noStrike" kern="0" cap="none" spc="1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0" cap="none" spc="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Updates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299085" marR="0" lvl="0" indent="-286385" defTabSz="91440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99085" algn="l"/>
              </a:tabLst>
              <a:defRPr/>
            </a:pPr>
            <a:r>
              <a:rPr kumimoji="0" sz="2000" b="0" i="0" u="none" strike="noStrike" kern="0" cap="none" spc="9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Backup</a:t>
            </a:r>
            <a:r>
              <a:rPr kumimoji="0" sz="20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0" cap="none" spc="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Slides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51375" y="3057977"/>
            <a:ext cx="655320" cy="1715135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3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0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3-</a:t>
            </a:r>
            <a:r>
              <a:rPr kumimoji="0" sz="20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9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2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0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10-</a:t>
            </a:r>
            <a:r>
              <a:rPr kumimoji="0" sz="20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11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2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0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12-</a:t>
            </a:r>
            <a:r>
              <a:rPr kumimoji="0" sz="20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16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000" b="0" i="0" u="none" strike="noStrike" kern="0" cap="none" spc="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17-</a:t>
            </a:r>
            <a:r>
              <a:rPr kumimoji="0" sz="20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21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2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000" b="0" i="0" u="none" strike="noStrike" kern="0" cap="none" spc="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22-</a:t>
            </a:r>
            <a:r>
              <a:rPr kumimoji="0" sz="20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26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52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Courier New</vt:lpstr>
      <vt:lpstr>Gill Sans MT</vt:lpstr>
      <vt:lpstr>1_Office Theme</vt:lpstr>
      <vt:lpstr>PowerPoint Presentation</vt:lpstr>
      <vt:lpstr>Agenda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Vivienne DeStefano</dc:creator>
  <cp:lastModifiedBy>Vivienne DeStefano</cp:lastModifiedBy>
  <cp:revision>1</cp:revision>
  <dcterms:created xsi:type="dcterms:W3CDTF">2025-10-14T19:00:08Z</dcterms:created>
  <dcterms:modified xsi:type="dcterms:W3CDTF">2025-10-14T19:02:13Z</dcterms:modified>
</cp:coreProperties>
</file>